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322" r:id="rId5"/>
    <p:sldId id="321" r:id="rId6"/>
    <p:sldId id="323" r:id="rId7"/>
    <p:sldId id="338" r:id="rId8"/>
    <p:sldId id="339" r:id="rId9"/>
    <p:sldId id="324" r:id="rId10"/>
    <p:sldId id="325" r:id="rId11"/>
    <p:sldId id="326" r:id="rId12"/>
    <p:sldId id="330" r:id="rId13"/>
    <p:sldId id="332" r:id="rId14"/>
    <p:sldId id="333" r:id="rId15"/>
    <p:sldId id="327" r:id="rId16"/>
    <p:sldId id="329" r:id="rId17"/>
    <p:sldId id="331" r:id="rId18"/>
    <p:sldId id="328" r:id="rId19"/>
    <p:sldId id="342" r:id="rId20"/>
    <p:sldId id="341" r:id="rId21"/>
    <p:sldId id="34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8" autoAdjust="0"/>
    <p:restoredTop sz="89116" autoAdjust="0"/>
  </p:normalViewPr>
  <p:slideViewPr>
    <p:cSldViewPr snapToGrid="0">
      <p:cViewPr>
        <p:scale>
          <a:sx n="147" d="100"/>
          <a:sy n="147" d="100"/>
        </p:scale>
        <p:origin x="-696" y="-616"/>
      </p:cViewPr>
      <p:guideLst/>
    </p:cSldViewPr>
  </p:slideViewPr>
  <p:outlineViewPr>
    <p:cViewPr>
      <p:scale>
        <a:sx n="33" d="100"/>
        <a:sy n="33" d="100"/>
      </p:scale>
      <p:origin x="0" y="-77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05BE50-3EAA-A946-B8D2-3D0AB3962FDA}" type="doc">
      <dgm:prSet loTypeId="urn:microsoft.com/office/officeart/2005/8/layout/default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7A913A-C864-4E43-88DB-6A54F130BB47}">
      <dgm:prSet phldrT="[Text]"/>
      <dgm:spPr/>
      <dgm:t>
        <a:bodyPr/>
        <a:lstStyle/>
        <a:p>
          <a:r>
            <a:rPr lang="en-US" dirty="0"/>
            <a:t>Robust processes for school &amp; member selection</a:t>
          </a:r>
        </a:p>
      </dgm:t>
    </dgm:pt>
    <dgm:pt modelId="{F0FA94CE-A4F0-E940-AF0A-EB6FBCC3925E}" type="parTrans" cxnId="{4AB6295E-A60C-A843-A922-99DD8C562AFE}">
      <dgm:prSet/>
      <dgm:spPr/>
      <dgm:t>
        <a:bodyPr/>
        <a:lstStyle/>
        <a:p>
          <a:endParaRPr lang="en-US"/>
        </a:p>
      </dgm:t>
    </dgm:pt>
    <dgm:pt modelId="{1BC1B454-774A-EC4F-864D-38AFA3D4AA80}" type="sibTrans" cxnId="{4AB6295E-A60C-A843-A922-99DD8C562AFE}">
      <dgm:prSet/>
      <dgm:spPr/>
      <dgm:t>
        <a:bodyPr/>
        <a:lstStyle/>
        <a:p>
          <a:endParaRPr lang="en-US"/>
        </a:p>
      </dgm:t>
    </dgm:pt>
    <dgm:pt modelId="{F99B864B-9414-A44D-B8E4-7DABFD3C68AA}">
      <dgm:prSet phldrT="[Text]"/>
      <dgm:spPr/>
      <dgm:t>
        <a:bodyPr/>
        <a:lstStyle/>
        <a:p>
          <a:r>
            <a:rPr lang="en-US" dirty="0"/>
            <a:t>Strategic connections with leaders across school &amp; district levels</a:t>
          </a:r>
        </a:p>
      </dgm:t>
    </dgm:pt>
    <dgm:pt modelId="{26D10362-1129-1F43-8742-64FCCD5C48F8}" type="parTrans" cxnId="{73EDC439-8A5A-9E4A-BC1A-AA5B33F9BCD1}">
      <dgm:prSet/>
      <dgm:spPr/>
      <dgm:t>
        <a:bodyPr/>
        <a:lstStyle/>
        <a:p>
          <a:endParaRPr lang="en-US"/>
        </a:p>
      </dgm:t>
    </dgm:pt>
    <dgm:pt modelId="{029C6201-EE9D-7646-888F-078CF55980B8}" type="sibTrans" cxnId="{73EDC439-8A5A-9E4A-BC1A-AA5B33F9BCD1}">
      <dgm:prSet/>
      <dgm:spPr/>
      <dgm:t>
        <a:bodyPr/>
        <a:lstStyle/>
        <a:p>
          <a:endParaRPr lang="en-US"/>
        </a:p>
      </dgm:t>
    </dgm:pt>
    <dgm:pt modelId="{0F959365-BCC4-8642-8A8A-91F7C86BBC80}">
      <dgm:prSet phldrT="[Text]"/>
      <dgm:spPr/>
      <dgm:t>
        <a:bodyPr/>
        <a:lstStyle/>
        <a:p>
          <a:r>
            <a:rPr lang="en-US" dirty="0"/>
            <a:t>Intentional roles for school &amp; district leaders</a:t>
          </a:r>
        </a:p>
      </dgm:t>
    </dgm:pt>
    <dgm:pt modelId="{4D5F3B7B-83C4-A04A-B03A-65CF1CD14E34}" type="parTrans" cxnId="{93E962B1-FA76-BE41-8A0A-9F2ABCE0AEFF}">
      <dgm:prSet/>
      <dgm:spPr/>
      <dgm:t>
        <a:bodyPr/>
        <a:lstStyle/>
        <a:p>
          <a:endParaRPr lang="en-US"/>
        </a:p>
      </dgm:t>
    </dgm:pt>
    <dgm:pt modelId="{819E5DC2-BA6C-7046-9D70-9AA6619A7BBC}" type="sibTrans" cxnId="{93E962B1-FA76-BE41-8A0A-9F2ABCE0AEFF}">
      <dgm:prSet/>
      <dgm:spPr/>
      <dgm:t>
        <a:bodyPr/>
        <a:lstStyle/>
        <a:p>
          <a:endParaRPr lang="en-US"/>
        </a:p>
      </dgm:t>
    </dgm:pt>
    <dgm:pt modelId="{9FCFD784-CC81-444A-A449-ED7B79A1F1D3}">
      <dgm:prSet phldrT="[Text]"/>
      <dgm:spPr/>
      <dgm:t>
        <a:bodyPr/>
        <a:lstStyle/>
        <a:p>
          <a:r>
            <a:rPr lang="en-US" dirty="0"/>
            <a:t>Balancing decision rights with network members</a:t>
          </a:r>
        </a:p>
      </dgm:t>
    </dgm:pt>
    <dgm:pt modelId="{E998CB5B-45B2-CB44-8DA8-BF951114DC6F}" type="parTrans" cxnId="{B87C2000-8F65-C848-99D0-6D2C3F695FDB}">
      <dgm:prSet/>
      <dgm:spPr/>
      <dgm:t>
        <a:bodyPr/>
        <a:lstStyle/>
        <a:p>
          <a:endParaRPr lang="en-US"/>
        </a:p>
      </dgm:t>
    </dgm:pt>
    <dgm:pt modelId="{902C1B55-5E6C-6F4D-AE3E-4146941A2756}" type="sibTrans" cxnId="{B87C2000-8F65-C848-99D0-6D2C3F695FDB}">
      <dgm:prSet/>
      <dgm:spPr/>
      <dgm:t>
        <a:bodyPr/>
        <a:lstStyle/>
        <a:p>
          <a:endParaRPr lang="en-US"/>
        </a:p>
      </dgm:t>
    </dgm:pt>
    <dgm:pt modelId="{DE4DED0A-8A3B-144E-ACB2-46D55E4D143B}" type="pres">
      <dgm:prSet presAssocID="{CE05BE50-3EAA-A946-B8D2-3D0AB3962FDA}" presName="diagram" presStyleCnt="0">
        <dgm:presLayoutVars>
          <dgm:dir/>
          <dgm:resizeHandles val="exact"/>
        </dgm:presLayoutVars>
      </dgm:prSet>
      <dgm:spPr/>
    </dgm:pt>
    <dgm:pt modelId="{EE3208B6-ECE6-A24A-85A0-F4E1EF226767}" type="pres">
      <dgm:prSet presAssocID="{C97A913A-C864-4E43-88DB-6A54F130BB47}" presName="node" presStyleLbl="node1" presStyleIdx="0" presStyleCnt="4">
        <dgm:presLayoutVars>
          <dgm:bulletEnabled val="1"/>
        </dgm:presLayoutVars>
      </dgm:prSet>
      <dgm:spPr/>
    </dgm:pt>
    <dgm:pt modelId="{BA02DCF9-DD63-384A-9FD7-66AC163154FF}" type="pres">
      <dgm:prSet presAssocID="{1BC1B454-774A-EC4F-864D-38AFA3D4AA80}" presName="sibTrans" presStyleCnt="0"/>
      <dgm:spPr/>
    </dgm:pt>
    <dgm:pt modelId="{DE9C0A94-C518-EB47-9B77-672AEC716FCE}" type="pres">
      <dgm:prSet presAssocID="{F99B864B-9414-A44D-B8E4-7DABFD3C68AA}" presName="node" presStyleLbl="node1" presStyleIdx="1" presStyleCnt="4">
        <dgm:presLayoutVars>
          <dgm:bulletEnabled val="1"/>
        </dgm:presLayoutVars>
      </dgm:prSet>
      <dgm:spPr/>
    </dgm:pt>
    <dgm:pt modelId="{C7F29BB5-20A3-3249-A1D0-7AD971389E33}" type="pres">
      <dgm:prSet presAssocID="{029C6201-EE9D-7646-888F-078CF55980B8}" presName="sibTrans" presStyleCnt="0"/>
      <dgm:spPr/>
    </dgm:pt>
    <dgm:pt modelId="{28A2DB95-DE58-6D4B-9058-26D3D2F8F63B}" type="pres">
      <dgm:prSet presAssocID="{0F959365-BCC4-8642-8A8A-91F7C86BBC80}" presName="node" presStyleLbl="node1" presStyleIdx="2" presStyleCnt="4">
        <dgm:presLayoutVars>
          <dgm:bulletEnabled val="1"/>
        </dgm:presLayoutVars>
      </dgm:prSet>
      <dgm:spPr/>
    </dgm:pt>
    <dgm:pt modelId="{6959E144-AD21-704B-B75E-652943BF6869}" type="pres">
      <dgm:prSet presAssocID="{819E5DC2-BA6C-7046-9D70-9AA6619A7BBC}" presName="sibTrans" presStyleCnt="0"/>
      <dgm:spPr/>
    </dgm:pt>
    <dgm:pt modelId="{51339ABC-C964-2D47-9E92-BC5EF062EE82}" type="pres">
      <dgm:prSet presAssocID="{9FCFD784-CC81-444A-A449-ED7B79A1F1D3}" presName="node" presStyleLbl="node1" presStyleIdx="3" presStyleCnt="4">
        <dgm:presLayoutVars>
          <dgm:bulletEnabled val="1"/>
        </dgm:presLayoutVars>
      </dgm:prSet>
      <dgm:spPr/>
    </dgm:pt>
  </dgm:ptLst>
  <dgm:cxnLst>
    <dgm:cxn modelId="{B87C2000-8F65-C848-99D0-6D2C3F695FDB}" srcId="{CE05BE50-3EAA-A946-B8D2-3D0AB3962FDA}" destId="{9FCFD784-CC81-444A-A449-ED7B79A1F1D3}" srcOrd="3" destOrd="0" parTransId="{E998CB5B-45B2-CB44-8DA8-BF951114DC6F}" sibTransId="{902C1B55-5E6C-6F4D-AE3E-4146941A2756}"/>
    <dgm:cxn modelId="{73EDC439-8A5A-9E4A-BC1A-AA5B33F9BCD1}" srcId="{CE05BE50-3EAA-A946-B8D2-3D0AB3962FDA}" destId="{F99B864B-9414-A44D-B8E4-7DABFD3C68AA}" srcOrd="1" destOrd="0" parTransId="{26D10362-1129-1F43-8742-64FCCD5C48F8}" sibTransId="{029C6201-EE9D-7646-888F-078CF55980B8}"/>
    <dgm:cxn modelId="{4AB6295E-A60C-A843-A922-99DD8C562AFE}" srcId="{CE05BE50-3EAA-A946-B8D2-3D0AB3962FDA}" destId="{C97A913A-C864-4E43-88DB-6A54F130BB47}" srcOrd="0" destOrd="0" parTransId="{F0FA94CE-A4F0-E940-AF0A-EB6FBCC3925E}" sibTransId="{1BC1B454-774A-EC4F-864D-38AFA3D4AA80}"/>
    <dgm:cxn modelId="{FE018B9D-CC09-1643-8769-7E20679AB309}" type="presOf" srcId="{0F959365-BCC4-8642-8A8A-91F7C86BBC80}" destId="{28A2DB95-DE58-6D4B-9058-26D3D2F8F63B}" srcOrd="0" destOrd="0" presId="urn:microsoft.com/office/officeart/2005/8/layout/default"/>
    <dgm:cxn modelId="{89EBBB9E-D892-E24B-A9F8-48B04DA45776}" type="presOf" srcId="{F99B864B-9414-A44D-B8E4-7DABFD3C68AA}" destId="{DE9C0A94-C518-EB47-9B77-672AEC716FCE}" srcOrd="0" destOrd="0" presId="urn:microsoft.com/office/officeart/2005/8/layout/default"/>
    <dgm:cxn modelId="{93E962B1-FA76-BE41-8A0A-9F2ABCE0AEFF}" srcId="{CE05BE50-3EAA-A946-B8D2-3D0AB3962FDA}" destId="{0F959365-BCC4-8642-8A8A-91F7C86BBC80}" srcOrd="2" destOrd="0" parTransId="{4D5F3B7B-83C4-A04A-B03A-65CF1CD14E34}" sibTransId="{819E5DC2-BA6C-7046-9D70-9AA6619A7BBC}"/>
    <dgm:cxn modelId="{628C4CEC-7FE0-8245-B277-C683F5BE8F21}" type="presOf" srcId="{C97A913A-C864-4E43-88DB-6A54F130BB47}" destId="{EE3208B6-ECE6-A24A-85A0-F4E1EF226767}" srcOrd="0" destOrd="0" presId="urn:microsoft.com/office/officeart/2005/8/layout/default"/>
    <dgm:cxn modelId="{EA2A50ED-5E79-5A48-A488-39EB149F2F39}" type="presOf" srcId="{9FCFD784-CC81-444A-A449-ED7B79A1F1D3}" destId="{51339ABC-C964-2D47-9E92-BC5EF062EE82}" srcOrd="0" destOrd="0" presId="urn:microsoft.com/office/officeart/2005/8/layout/default"/>
    <dgm:cxn modelId="{3DB4E5F5-8F9C-2244-9203-D0B15E2A571C}" type="presOf" srcId="{CE05BE50-3EAA-A946-B8D2-3D0AB3962FDA}" destId="{DE4DED0A-8A3B-144E-ACB2-46D55E4D143B}" srcOrd="0" destOrd="0" presId="urn:microsoft.com/office/officeart/2005/8/layout/default"/>
    <dgm:cxn modelId="{C5DE1BFB-1370-4447-B59A-481DB1F3C084}" type="presParOf" srcId="{DE4DED0A-8A3B-144E-ACB2-46D55E4D143B}" destId="{EE3208B6-ECE6-A24A-85A0-F4E1EF226767}" srcOrd="0" destOrd="0" presId="urn:microsoft.com/office/officeart/2005/8/layout/default"/>
    <dgm:cxn modelId="{F46D771C-562D-1D42-825F-B957AB011C2F}" type="presParOf" srcId="{DE4DED0A-8A3B-144E-ACB2-46D55E4D143B}" destId="{BA02DCF9-DD63-384A-9FD7-66AC163154FF}" srcOrd="1" destOrd="0" presId="urn:microsoft.com/office/officeart/2005/8/layout/default"/>
    <dgm:cxn modelId="{6099F78D-8C74-B744-B579-F1A8636A5EBC}" type="presParOf" srcId="{DE4DED0A-8A3B-144E-ACB2-46D55E4D143B}" destId="{DE9C0A94-C518-EB47-9B77-672AEC716FCE}" srcOrd="2" destOrd="0" presId="urn:microsoft.com/office/officeart/2005/8/layout/default"/>
    <dgm:cxn modelId="{BC77AC42-4D78-E14D-B15F-85D52A9DF951}" type="presParOf" srcId="{DE4DED0A-8A3B-144E-ACB2-46D55E4D143B}" destId="{C7F29BB5-20A3-3249-A1D0-7AD971389E33}" srcOrd="3" destOrd="0" presId="urn:microsoft.com/office/officeart/2005/8/layout/default"/>
    <dgm:cxn modelId="{AA8DEB5A-4F4A-EA42-BFB4-E98E35E0251F}" type="presParOf" srcId="{DE4DED0A-8A3B-144E-ACB2-46D55E4D143B}" destId="{28A2DB95-DE58-6D4B-9058-26D3D2F8F63B}" srcOrd="4" destOrd="0" presId="urn:microsoft.com/office/officeart/2005/8/layout/default"/>
    <dgm:cxn modelId="{E7473AF5-9CED-324C-B42C-B40EFDBA8372}" type="presParOf" srcId="{DE4DED0A-8A3B-144E-ACB2-46D55E4D143B}" destId="{6959E144-AD21-704B-B75E-652943BF6869}" srcOrd="5" destOrd="0" presId="urn:microsoft.com/office/officeart/2005/8/layout/default"/>
    <dgm:cxn modelId="{AA3903BF-A5DA-074A-9F1A-A71149127A88}" type="presParOf" srcId="{DE4DED0A-8A3B-144E-ACB2-46D55E4D143B}" destId="{51339ABC-C964-2D47-9E92-BC5EF062EE8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208B6-ECE6-A24A-85A0-F4E1EF226767}">
      <dsp:nvSpPr>
        <dsp:cNvPr id="0" name=""/>
        <dsp:cNvSpPr/>
      </dsp:nvSpPr>
      <dsp:spPr>
        <a:xfrm>
          <a:off x="2816" y="608248"/>
          <a:ext cx="2234059" cy="13404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Robust processes for school &amp; member selection</a:t>
          </a:r>
        </a:p>
      </dsp:txBody>
      <dsp:txXfrm>
        <a:off x="2816" y="608248"/>
        <a:ext cx="2234059" cy="1340435"/>
      </dsp:txXfrm>
    </dsp:sp>
    <dsp:sp modelId="{DE9C0A94-C518-EB47-9B77-672AEC716FCE}">
      <dsp:nvSpPr>
        <dsp:cNvPr id="0" name=""/>
        <dsp:cNvSpPr/>
      </dsp:nvSpPr>
      <dsp:spPr>
        <a:xfrm>
          <a:off x="2460281" y="608248"/>
          <a:ext cx="2234059" cy="13404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Strategic connections with leaders across school &amp; district levels</a:t>
          </a:r>
        </a:p>
      </dsp:txBody>
      <dsp:txXfrm>
        <a:off x="2460281" y="608248"/>
        <a:ext cx="2234059" cy="1340435"/>
      </dsp:txXfrm>
    </dsp:sp>
    <dsp:sp modelId="{28A2DB95-DE58-6D4B-9058-26D3D2F8F63B}">
      <dsp:nvSpPr>
        <dsp:cNvPr id="0" name=""/>
        <dsp:cNvSpPr/>
      </dsp:nvSpPr>
      <dsp:spPr>
        <a:xfrm>
          <a:off x="4917746" y="608248"/>
          <a:ext cx="2234059" cy="13404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Intentional roles for school &amp; district leaders</a:t>
          </a:r>
        </a:p>
      </dsp:txBody>
      <dsp:txXfrm>
        <a:off x="4917746" y="608248"/>
        <a:ext cx="2234059" cy="1340435"/>
      </dsp:txXfrm>
    </dsp:sp>
    <dsp:sp modelId="{51339ABC-C964-2D47-9E92-BC5EF062EE82}">
      <dsp:nvSpPr>
        <dsp:cNvPr id="0" name=""/>
        <dsp:cNvSpPr/>
      </dsp:nvSpPr>
      <dsp:spPr>
        <a:xfrm>
          <a:off x="7375211" y="608248"/>
          <a:ext cx="2234059" cy="13404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Balancing decision rights with network members</a:t>
          </a:r>
        </a:p>
      </dsp:txBody>
      <dsp:txXfrm>
        <a:off x="7375211" y="608248"/>
        <a:ext cx="2234059" cy="1340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11/8/24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11/8/24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287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30A4C-DC97-B9BB-1DD7-0FBDCC00E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2C2700-1806-C0BB-9D8F-59BE961D77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0C56E1-872A-614C-50E0-DD31062557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63D29-5BA5-635B-080A-F1ED6D1FC3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646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110D9-46F5-E53E-ECDF-C6DF9B1A7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BB3FCA-E376-6E45-AC48-EB0BF8F844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4742E7-352C-598C-2C0B-2EF9A9F0BD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A1E0C-8F95-B7A5-F60B-53D05F522E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488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667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345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1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083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497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678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B5E70F-EF03-B535-2505-BC971E3BC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794424E-93DD-A404-D05E-EF6030A7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03A3B6B-5129-A46A-A20C-5D7BC706C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4E401A1-8CEE-5E1B-343B-D737433AE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615" y="690511"/>
            <a:ext cx="5185821" cy="5253089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8455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68814" y="2057400"/>
            <a:ext cx="3091027" cy="386753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8001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2573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7145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1717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able Placeholder 13">
            <a:extLst>
              <a:ext uri="{FF2B5EF4-FFF2-40B4-BE49-F238E27FC236}">
                <a16:creationId xmlns:a16="http://schemas.microsoft.com/office/drawing/2014/main" id="{EA708189-1532-1BDD-104F-4D8556146CEE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097463" y="2051976"/>
            <a:ext cx="6180137" cy="386753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E0EC71B-95A1-C740-6B1F-F8DF02E2D1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29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2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0AB10A-3CAB-D4C0-3CB1-401461802BD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468814" y="2066731"/>
            <a:ext cx="6452876" cy="3867538"/>
          </a:xfrm>
        </p:spPr>
        <p:txBody>
          <a:bodyPr l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/>
            </a:lvl1pPr>
            <a:lvl2pPr>
              <a:lnSpc>
                <a:spcPct val="100000"/>
              </a:lnSpc>
              <a:spcAft>
                <a:spcPts val="600"/>
              </a:spcAft>
              <a:defRPr sz="2000"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2000"/>
            </a:lvl3pPr>
            <a:lvl4pPr>
              <a:lnSpc>
                <a:spcPct val="100000"/>
              </a:lnSpc>
              <a:spcAft>
                <a:spcPts val="1200"/>
              </a:spcAft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7DBA8ADB-B20F-8404-46AB-AF67E25C7C7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169196" y="2066731"/>
            <a:ext cx="3108391" cy="386753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000"/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814D5F7-E70A-5F97-5C8F-95B9E1B6D4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814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CB43608F-0A38-CF4A-4B3B-F1212E786FDE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487488" y="2057400"/>
            <a:ext cx="9790112" cy="38862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5DA3688-07D1-82D9-6818-C95E9A69C2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357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B5E70F-EF03-B535-2505-BC971E3BC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794424E-93DD-A404-D05E-EF6030A7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03A3B6B-5129-A46A-A20C-5D7BC706C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4E401A1-8CEE-5E1B-343B-D737433AE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614" y="690511"/>
            <a:ext cx="4964671" cy="5253089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D608249-3D60-D3B2-68C5-778D0EA18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2286" y="690465"/>
            <a:ext cx="4784372" cy="5253089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bg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374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5583" y="737115"/>
            <a:ext cx="4640418" cy="5407091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388461" y="737115"/>
            <a:ext cx="4449712" cy="5407091"/>
          </a:xfrm>
        </p:spPr>
        <p:txBody>
          <a:bodyPr lIns="0" tIns="0" rIns="0" bIns="0" anchor="ctr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FE61D9-DA99-9DA5-5DD2-C4118066C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E64603E-965E-E3BF-203B-F4D9942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9F5D75-1D8F-F695-81F8-4A6D0C67821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24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B6B956C-A124-5A7C-EBD4-CBB618B9B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3827" y="1278294"/>
            <a:ext cx="5000318" cy="490414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92702B-E14C-886C-445A-349265F375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2169" y="-1"/>
            <a:ext cx="4635426" cy="68579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C76C37-CBD2-36CF-1413-53DD1CB4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0D1AAD-E663-5B8E-CE72-64C1DBF19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250190-89C1-EAA3-6C2A-15A60C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029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B6B956C-A124-5A7C-EBD4-CBB618B9B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3827" y="3508311"/>
            <a:ext cx="9923770" cy="1438762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92702B-E14C-886C-445A-349265F375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5600" y="0"/>
            <a:ext cx="10361995" cy="3429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C76C37-CBD2-36CF-1413-53DD1CB4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0D1AAD-E663-5B8E-CE72-64C1DBF19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250190-89C1-EAA3-6C2A-15A60C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D179113D-0374-3934-841E-56AD5AFCF9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53828" y="5228488"/>
            <a:ext cx="9923770" cy="136825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0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27224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5" y="503852"/>
            <a:ext cx="9150675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50153" y="2108722"/>
            <a:ext cx="8552264" cy="4119463"/>
          </a:xfrm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FE61D9-DA99-9DA5-5DD2-C4118066C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E64603E-965E-E3BF-203B-F4D9942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BAFC1-3E76-DCE6-3A6D-E0020C5BE8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596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07175C5-CB2F-2BAC-3704-54DCD1BF0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8031" y="1068169"/>
            <a:ext cx="10115939" cy="2681549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01905E-33E7-852F-94E3-8E100B3D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400" y="914400"/>
            <a:ext cx="10363200" cy="50292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799F7-CBB1-9649-7D06-F7EEFD4F0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AFC5CA-DB29-4B8C-C004-72E4EC761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3CB2D2A-7172-87CE-D493-DAF52D62EB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8031" y="4027047"/>
            <a:ext cx="10115939" cy="176278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06953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68814" y="2057401"/>
            <a:ext cx="4627186" cy="41194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68185" y="2057401"/>
            <a:ext cx="4609399" cy="41194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D40DF0B-6602-19D4-3110-4659C28780D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720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3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C355854D-70C0-E6E1-2A0C-284D00A21AE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68815" y="2057401"/>
            <a:ext cx="3068678" cy="4119463"/>
          </a:xfrm>
        </p:spPr>
        <p:txBody>
          <a:bodyPr lIns="0"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000"/>
            </a:lvl1pPr>
            <a:lvl2pPr marL="457200" indent="-32004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+mj-lt"/>
              <a:buAutoNum type="alphaLcPeriod"/>
              <a:defRPr sz="2000"/>
            </a:lvl2pPr>
            <a:lvl3pPr marL="914400" indent="-320040">
              <a:spcBef>
                <a:spcPts val="1000"/>
              </a:spcBef>
              <a:spcAft>
                <a:spcPts val="1200"/>
              </a:spcAft>
              <a:buFont typeface="+mj-lt"/>
              <a:buAutoNum type="arabicParenR"/>
              <a:defRPr sz="2000"/>
            </a:lvl3pPr>
            <a:lvl4pPr marL="1371600" indent="-320040">
              <a:spcBef>
                <a:spcPts val="1000"/>
              </a:spcBef>
              <a:spcAft>
                <a:spcPts val="1200"/>
              </a:spcAft>
              <a:buFont typeface="+mj-lt"/>
              <a:buAutoNum type="alphaLcParenR"/>
              <a:defRPr sz="2000"/>
            </a:lvl4pPr>
            <a:lvl5pPr marL="1828800" indent="-320040">
              <a:spcBef>
                <a:spcPts val="1000"/>
              </a:spcBef>
              <a:spcAft>
                <a:spcPts val="1200"/>
              </a:spcAft>
              <a:buFont typeface="+mj-lt"/>
              <a:buAutoNum type="romanL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91727" y="2057401"/>
            <a:ext cx="6085857" cy="41194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7B331F9-6D4A-5020-969F-E961AF374E1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3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and Content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57912CB-B8F8-1E65-094F-AD3220E6C7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03363" y="2061969"/>
            <a:ext cx="4592637" cy="48053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787262" y="2052736"/>
            <a:ext cx="4490320" cy="480059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800100" indent="-3429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2573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7145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1717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809D86D-3DDE-CA24-4CAA-DF6944B9BC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10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82F216-62F1-7E0B-63FD-51C27CDAA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1F31D-B959-2AD8-9208-FF08B574D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2C8C7-5C6C-400B-AEC0-4D8178161B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cap="all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105D6-7B52-4B7D-9473-BCD571A93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cap="all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EAA0A-7090-4FA3-AD1C-CD4570404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2136" y="5943601"/>
            <a:ext cx="968983" cy="651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pc="15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  <p:sldLayoutId id="2147483682" r:id="rId12"/>
    <p:sldLayoutId id="214748368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54C9E-20FB-B999-9303-C71D1334B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The Central Role of Hub Leaders in the Development and Sustained Impact of NSI</a:t>
            </a:r>
            <a:endParaRPr lang="en-US" dirty="0"/>
          </a:p>
        </p:txBody>
      </p:sp>
      <p:pic>
        <p:nvPicPr>
          <p:cNvPr id="4" name="Picture 3" descr="A blue and yellow text&#10;&#10;Description automatically generated">
            <a:extLst>
              <a:ext uri="{FF2B5EF4-FFF2-40B4-BE49-F238E27FC236}">
                <a16:creationId xmlns:a16="http://schemas.microsoft.com/office/drawing/2014/main" id="{512A2A4F-B3A6-53A7-3EEB-3D504A6B4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420" y="1011587"/>
            <a:ext cx="4423558" cy="722559"/>
          </a:xfrm>
          <a:prstGeom prst="rect">
            <a:avLst/>
          </a:prstGeom>
        </p:spPr>
      </p:pic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88EF2D8-57A5-5F6A-69CD-CDD34C603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332" y="4401463"/>
            <a:ext cx="2737262" cy="979314"/>
          </a:xfrm>
          <a:prstGeom prst="rect">
            <a:avLst/>
          </a:prstGeom>
        </p:spPr>
      </p:pic>
      <p:pic>
        <p:nvPicPr>
          <p:cNvPr id="8" name="Picture 7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040EDE1E-D4AE-DF40-1472-031D73E4C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8332" y="2883117"/>
            <a:ext cx="3387628" cy="62027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7C5422E-B57D-658D-C02D-6795351BD7B6}"/>
              </a:ext>
            </a:extLst>
          </p:cNvPr>
          <p:cNvGrpSpPr/>
          <p:nvPr/>
        </p:nvGrpSpPr>
        <p:grpSpPr>
          <a:xfrm>
            <a:off x="7588332" y="1882753"/>
            <a:ext cx="1662546" cy="722559"/>
            <a:chOff x="2497436" y="2020243"/>
            <a:chExt cx="2117851" cy="104787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EB7FB42-425E-1B49-40DF-4E0A5A3CC4FE}"/>
                </a:ext>
              </a:extLst>
            </p:cNvPr>
            <p:cNvSpPr/>
            <p:nvPr/>
          </p:nvSpPr>
          <p:spPr>
            <a:xfrm>
              <a:off x="2497436" y="2020243"/>
              <a:ext cx="2117851" cy="104787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4DD24EA-3343-0BCE-69F3-2DB70E9B70BB}"/>
                </a:ext>
              </a:extLst>
            </p:cNvPr>
            <p:cNvSpPr txBox="1"/>
            <p:nvPr/>
          </p:nvSpPr>
          <p:spPr>
            <a:xfrm>
              <a:off x="2497436" y="2020243"/>
              <a:ext cx="2117851" cy="10478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i="0" kern="1200" dirty="0">
                  <a:solidFill>
                    <a:schemeClr val="tx1"/>
                  </a:solidFill>
                </a:rPr>
                <a:t>Jennifer Russell</a:t>
              </a:r>
              <a:endParaRPr lang="en-US" sz="1400" dirty="0">
                <a:solidFill>
                  <a:schemeClr val="tx1"/>
                </a:solidFill>
              </a:endParaRPr>
            </a:p>
            <a:p>
              <a:pPr marL="0" lvl="0" indent="0" algn="l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i="0" kern="1200" dirty="0">
                  <a:solidFill>
                    <a:schemeClr val="bg1"/>
                  </a:solidFill>
                </a:rPr>
                <a:t>Jennifer Sherer</a:t>
              </a:r>
            </a:p>
            <a:p>
              <a:pPr marL="0" lvl="0" indent="0" algn="l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dirty="0">
                  <a:solidFill>
                    <a:schemeClr val="bg1"/>
                  </a:solidFill>
                </a:rPr>
                <a:t>Megan Duff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DD3F2A2-25C8-CD19-9F30-CC6D10CA629A}"/>
              </a:ext>
            </a:extLst>
          </p:cNvPr>
          <p:cNvGrpSpPr/>
          <p:nvPr/>
        </p:nvGrpSpPr>
        <p:grpSpPr>
          <a:xfrm>
            <a:off x="7588332" y="3665359"/>
            <a:ext cx="1662546" cy="457853"/>
            <a:chOff x="2497436" y="2020243"/>
            <a:chExt cx="2117851" cy="104787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447CEBA-181B-1199-357C-DA4657DF3D17}"/>
                </a:ext>
              </a:extLst>
            </p:cNvPr>
            <p:cNvSpPr/>
            <p:nvPr/>
          </p:nvSpPr>
          <p:spPr>
            <a:xfrm>
              <a:off x="2497436" y="2020243"/>
              <a:ext cx="2117851" cy="104787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32DF088-7D53-D676-6B03-6CB1DCAD1117}"/>
                </a:ext>
              </a:extLst>
            </p:cNvPr>
            <p:cNvSpPr txBox="1"/>
            <p:nvPr/>
          </p:nvSpPr>
          <p:spPr>
            <a:xfrm>
              <a:off x="2497436" y="2020243"/>
              <a:ext cx="2117851" cy="10478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i="0" kern="1200" dirty="0">
                  <a:solidFill>
                    <a:schemeClr val="bg1"/>
                  </a:solidFill>
                </a:rPr>
                <a:t>Don </a:t>
              </a:r>
              <a:r>
                <a:rPr lang="en-US" sz="1400" b="1" i="0" kern="1200" dirty="0" err="1">
                  <a:solidFill>
                    <a:schemeClr val="bg1"/>
                  </a:solidFill>
                </a:rPr>
                <a:t>Peurach</a:t>
              </a:r>
              <a:endParaRPr lang="en-US" sz="1400" b="1" i="0" kern="1200" dirty="0">
                <a:solidFill>
                  <a:schemeClr val="bg1"/>
                </a:solidFill>
              </a:endParaRPr>
            </a:p>
            <a:p>
              <a:pPr marL="0" lvl="0" indent="0" algn="l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dirty="0">
                  <a:solidFill>
                    <a:schemeClr val="bg1"/>
                  </a:solidFill>
                </a:rPr>
                <a:t>Liz Jones</a:t>
              </a:r>
              <a:endParaRPr lang="en-US" sz="1400" b="1" i="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F164985-F3EC-291A-7678-07618D4E29AD}"/>
              </a:ext>
            </a:extLst>
          </p:cNvPr>
          <p:cNvGrpSpPr/>
          <p:nvPr/>
        </p:nvGrpSpPr>
        <p:grpSpPr>
          <a:xfrm>
            <a:off x="10043112" y="1882752"/>
            <a:ext cx="1662546" cy="722559"/>
            <a:chOff x="2497436" y="2020243"/>
            <a:chExt cx="2117851" cy="104787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008A7DB-D845-094B-AD1C-592C989B76A9}"/>
                </a:ext>
              </a:extLst>
            </p:cNvPr>
            <p:cNvSpPr/>
            <p:nvPr/>
          </p:nvSpPr>
          <p:spPr>
            <a:xfrm>
              <a:off x="2497436" y="2020243"/>
              <a:ext cx="2117851" cy="104787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24B30E4-02B6-E812-4005-A81CA6FEF985}"/>
                </a:ext>
              </a:extLst>
            </p:cNvPr>
            <p:cNvSpPr txBox="1"/>
            <p:nvPr/>
          </p:nvSpPr>
          <p:spPr>
            <a:xfrm>
              <a:off x="2497436" y="2020243"/>
              <a:ext cx="2117851" cy="10478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i="0" kern="1200" dirty="0">
                  <a:solidFill>
                    <a:schemeClr val="bg1"/>
                  </a:solidFill>
                </a:rPr>
                <a:t>Chris </a:t>
              </a:r>
              <a:r>
                <a:rPr lang="en-US" sz="1400" b="1" i="0" kern="1200" dirty="0" err="1">
                  <a:solidFill>
                    <a:schemeClr val="bg1"/>
                  </a:solidFill>
                </a:rPr>
                <a:t>Matthis</a:t>
              </a:r>
              <a:endParaRPr lang="en-US" sz="1400" b="1" i="0" kern="1200" dirty="0">
                <a:solidFill>
                  <a:schemeClr val="bg1"/>
                </a:solidFill>
              </a:endParaRPr>
            </a:p>
            <a:p>
              <a:pPr marL="0" lvl="0" indent="0" algn="l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dirty="0">
                  <a:solidFill>
                    <a:schemeClr val="tx1"/>
                  </a:solidFill>
                </a:rPr>
                <a:t>Hanan Perlman</a:t>
              </a:r>
            </a:p>
            <a:p>
              <a:pPr marL="0" lvl="0" indent="0" algn="l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dirty="0">
                  <a:solidFill>
                    <a:schemeClr val="tx1"/>
                  </a:solidFill>
                </a:rPr>
                <a:t>Anna </a:t>
              </a:r>
              <a:r>
                <a:rPr lang="en-US" sz="1400" dirty="0" err="1">
                  <a:solidFill>
                    <a:schemeClr val="tx1"/>
                  </a:solidFill>
                </a:rPr>
                <a:t>Premo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BA847A4-B0EF-8F0E-894A-4334A36A9C13}"/>
              </a:ext>
            </a:extLst>
          </p:cNvPr>
          <p:cNvGrpSpPr/>
          <p:nvPr/>
        </p:nvGrpSpPr>
        <p:grpSpPr>
          <a:xfrm>
            <a:off x="7588332" y="5548312"/>
            <a:ext cx="1662546" cy="457853"/>
            <a:chOff x="2497436" y="2020243"/>
            <a:chExt cx="2117851" cy="104787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4CB8EEF-92F6-6DF1-D597-5909273F513F}"/>
                </a:ext>
              </a:extLst>
            </p:cNvPr>
            <p:cNvSpPr/>
            <p:nvPr/>
          </p:nvSpPr>
          <p:spPr>
            <a:xfrm>
              <a:off x="2497436" y="2020243"/>
              <a:ext cx="2117851" cy="104787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94DA9AB-89BD-F7DB-871F-91EACAC5ADDF}"/>
                </a:ext>
              </a:extLst>
            </p:cNvPr>
            <p:cNvSpPr txBox="1"/>
            <p:nvPr/>
          </p:nvSpPr>
          <p:spPr>
            <a:xfrm>
              <a:off x="2497436" y="2020243"/>
              <a:ext cx="2117851" cy="10478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i="0" kern="1200" dirty="0">
                  <a:solidFill>
                    <a:schemeClr val="tx1"/>
                  </a:solidFill>
                </a:rPr>
                <a:t>Tony Bryk</a:t>
              </a:r>
            </a:p>
            <a:p>
              <a:pPr marL="0" lvl="0" indent="0" algn="l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dirty="0">
                  <a:solidFill>
                    <a:schemeClr val="tx1"/>
                  </a:solidFill>
                </a:rPr>
                <a:t>Angel Li</a:t>
              </a:r>
              <a:endParaRPr lang="en-US" sz="1400" i="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6A01F1F-0C11-3D95-5875-5B80645C7891}"/>
              </a:ext>
            </a:extLst>
          </p:cNvPr>
          <p:cNvGrpSpPr/>
          <p:nvPr/>
        </p:nvGrpSpPr>
        <p:grpSpPr>
          <a:xfrm>
            <a:off x="10046080" y="5579013"/>
            <a:ext cx="1662546" cy="457853"/>
            <a:chOff x="2497436" y="2020243"/>
            <a:chExt cx="2117851" cy="104787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12E5530-4EA6-F718-8594-00DB37750341}"/>
                </a:ext>
              </a:extLst>
            </p:cNvPr>
            <p:cNvSpPr/>
            <p:nvPr/>
          </p:nvSpPr>
          <p:spPr>
            <a:xfrm>
              <a:off x="2497436" y="2020243"/>
              <a:ext cx="2117851" cy="104787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66BFB1A-0419-6154-7052-7ABB5B893DCC}"/>
                </a:ext>
              </a:extLst>
            </p:cNvPr>
            <p:cNvSpPr txBox="1"/>
            <p:nvPr/>
          </p:nvSpPr>
          <p:spPr>
            <a:xfrm>
              <a:off x="2497436" y="2020243"/>
              <a:ext cx="2117851" cy="10478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i="0" kern="1200" dirty="0">
                  <a:solidFill>
                    <a:schemeClr val="tx1"/>
                  </a:solidFill>
                </a:rPr>
                <a:t>Dave Sherer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8822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A5EFF-9614-06DD-36E5-6EF8857AD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we learning about the NSI with strong alignment?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FA0F0-7063-B60E-4A1A-B1F3192A57E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System alignment is not related to structural characteristics of NSI</a:t>
            </a:r>
          </a:p>
          <a:p>
            <a:r>
              <a:rPr lang="en-US" dirty="0"/>
              <a:t>Common practices among hub leaders in NSI with strong alignment: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System alignment is likely a function of hub leaders’ practices and system conditions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32684-CF02-92D3-1423-29A4E42B2E7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296998A-4571-9C6B-E22B-5C6F658C67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6383522"/>
              </p:ext>
            </p:extLst>
          </p:nvPr>
        </p:nvGraphicFramePr>
        <p:xfrm>
          <a:off x="1676399" y="2688771"/>
          <a:ext cx="9612087" cy="2556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8538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765A8-EDC6-674A-4886-1FED0D53E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system alignment matter for NSI?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43521-AF6F-B85A-4B8E-59321219FE1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0376A9-23CD-4D7A-BD21-15DCC3434A93}"/>
              </a:ext>
            </a:extLst>
          </p:cNvPr>
          <p:cNvSpPr txBox="1"/>
          <p:nvPr/>
        </p:nvSpPr>
        <p:spPr>
          <a:xfrm>
            <a:off x="6096000" y="1931437"/>
            <a:ext cx="425115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“There is no culture of improvement at my school outside of the [network] community. Leadership does not attend [network] meetings and are not familiar with improvement science. There is a culture of ‘accountability’, but this results in finger-pointing, band-aid solutions, and a ‘put out the fires’ mentality.” </a:t>
            </a:r>
          </a:p>
          <a:p>
            <a:endParaRPr lang="en-US" dirty="0"/>
          </a:p>
          <a:p>
            <a:pPr algn="r"/>
            <a:r>
              <a:rPr lang="en-US" dirty="0"/>
              <a:t>– Network member</a:t>
            </a:r>
          </a:p>
        </p:txBody>
      </p:sp>
      <p:pic>
        <p:nvPicPr>
          <p:cNvPr id="10" name="Content Placeholder 9" descr="A diagram of a network&#10;&#10;Description automatically generated">
            <a:extLst>
              <a:ext uri="{FF2B5EF4-FFF2-40B4-BE49-F238E27FC236}">
                <a16:creationId xmlns:a16="http://schemas.microsoft.com/office/drawing/2014/main" id="{1223ED3A-C0AD-FE5E-6866-40C324371EA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1572510" y="1621311"/>
            <a:ext cx="3927161" cy="4544604"/>
          </a:xfrm>
        </p:spPr>
      </p:pic>
    </p:spTree>
    <p:extLst>
      <p:ext uri="{BB962C8B-B14F-4D97-AF65-F5344CB8AC3E}">
        <p14:creationId xmlns:p14="http://schemas.microsoft.com/office/powerpoint/2010/main" val="3012794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B2EEC-58C7-F8CE-A12A-B1BC426DB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shifting environmental contexts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C2172-6BAD-022C-3536-8168C5EC55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The “equity” challenge</a:t>
            </a:r>
          </a:p>
        </p:txBody>
      </p:sp>
    </p:spTree>
    <p:extLst>
      <p:ext uri="{BB962C8B-B14F-4D97-AF65-F5344CB8AC3E}">
        <p14:creationId xmlns:p14="http://schemas.microsoft.com/office/powerpoint/2010/main" val="130652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FD0E3-19AF-92A9-47BB-3F4509D8A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shifting environmental contexts: The “equity”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DDF01-B48F-7293-9665-18D0F120C12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Three major exogeneous shocks during the NSI initiative: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COVID-19 pandemic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Racial unrest and protests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National press for attention to diversity, equity, and inclusion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Within the NSI initiative, the equity press has been particularly salient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Equitable outcomes </a:t>
            </a:r>
            <a:r>
              <a:rPr lang="en-US" dirty="0">
                <a:sym typeface="Wingdings" pitchFamily="2" charset="2"/>
              </a:rPr>
              <a:t> equity in processes &amp; outcomes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140B39-F288-1306-0459-55B487C3343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551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4A6E7-D6DB-D80B-ACD6-95F7552AA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hub leaders respond to the increased press for equity?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64BE86F-443C-2FBC-5958-AAD7AEC4C262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499263800"/>
              </p:ext>
            </p:extLst>
          </p:nvPr>
        </p:nvGraphicFramePr>
        <p:xfrm>
          <a:off x="1449386" y="2108200"/>
          <a:ext cx="9675813" cy="36017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183569">
                  <a:extLst>
                    <a:ext uri="{9D8B030D-6E8A-4147-A177-3AD203B41FA5}">
                      <a16:colId xmlns:a16="http://schemas.microsoft.com/office/drawing/2014/main" val="3473333536"/>
                    </a:ext>
                  </a:extLst>
                </a:gridCol>
                <a:gridCol w="2123061">
                  <a:extLst>
                    <a:ext uri="{9D8B030D-6E8A-4147-A177-3AD203B41FA5}">
                      <a16:colId xmlns:a16="http://schemas.microsoft.com/office/drawing/2014/main" val="3720740338"/>
                    </a:ext>
                  </a:extLst>
                </a:gridCol>
                <a:gridCol w="2123061">
                  <a:extLst>
                    <a:ext uri="{9D8B030D-6E8A-4147-A177-3AD203B41FA5}">
                      <a16:colId xmlns:a16="http://schemas.microsoft.com/office/drawing/2014/main" val="1258377133"/>
                    </a:ext>
                  </a:extLst>
                </a:gridCol>
                <a:gridCol w="2123061">
                  <a:extLst>
                    <a:ext uri="{9D8B030D-6E8A-4147-A177-3AD203B41FA5}">
                      <a16:colId xmlns:a16="http://schemas.microsoft.com/office/drawing/2014/main" val="284351609"/>
                    </a:ext>
                  </a:extLst>
                </a:gridCol>
                <a:gridCol w="2123061">
                  <a:extLst>
                    <a:ext uri="{9D8B030D-6E8A-4147-A177-3AD203B41FA5}">
                      <a16:colId xmlns:a16="http://schemas.microsoft.com/office/drawing/2014/main" val="29372672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Outcomes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Opportunities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Identity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54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Designing for network outcomes that are equitable across demographic characteristics such as race, socioeconomic status, and/or 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Providing time, resources, and capacity-building opportunities for individuals to integrate equity in improvement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Sharing voice and agency with those who are traditionally disempowered; challenging systems of oppression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Understanding one’s own identity and potential biases; learning about and valuing the identities and experiences of others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675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Percent Prioritized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2658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Examples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9063" indent="-119063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dirty="0"/>
                        <a:t>Data disaggregation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  <a:tabLst/>
                      </a:pPr>
                      <a:endParaRPr lang="en-US" sz="800" dirty="0"/>
                    </a:p>
                    <a:p>
                      <a:pPr marL="119063" indent="-119063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dirty="0"/>
                        <a:t>Measuring the impact of DEI practices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9063" indent="-119063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dirty="0"/>
                        <a:t>Equity-focused professional learning &amp; convenings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  <a:tabLst/>
                      </a:pPr>
                      <a:endParaRPr lang="en-US" sz="800" dirty="0"/>
                    </a:p>
                    <a:p>
                      <a:pPr marL="119063" indent="-119063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dirty="0"/>
                        <a:t>Coaching for equity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9063" indent="-119063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dirty="0"/>
                        <a:t>Empathy interviews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  <a:tabLst/>
                      </a:pPr>
                      <a:endParaRPr lang="en-US" sz="800" dirty="0"/>
                    </a:p>
                    <a:p>
                      <a:pPr marL="119063" indent="-119063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dirty="0"/>
                        <a:t>Co-design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9063" indent="-119063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dirty="0"/>
                        <a:t>Empathy interviews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  <a:tabLst/>
                      </a:pPr>
                      <a:endParaRPr lang="en-US" sz="800" dirty="0"/>
                    </a:p>
                    <a:p>
                      <a:pPr marL="119063" indent="-119063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dirty="0"/>
                        <a:t>Shifting adult mindsets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1459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C6C001-6692-5EEF-1235-D4E5E4CAB73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0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FBE1B-B51A-8D37-3EE4-3591DE120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for lasting impact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27BD9-534B-94CB-9E5B-948E359F17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The “sustainability” challenge</a:t>
            </a:r>
          </a:p>
        </p:txBody>
      </p:sp>
    </p:spTree>
    <p:extLst>
      <p:ext uri="{BB962C8B-B14F-4D97-AF65-F5344CB8AC3E}">
        <p14:creationId xmlns:p14="http://schemas.microsoft.com/office/powerpoint/2010/main" val="1746524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BBE5188-D437-91E6-F76C-65556EE69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985911"/>
            <a:ext cx="4998721" cy="2732002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marL="120650"/>
            <a:r>
              <a:rPr lang="en-US" sz="2700" dirty="0">
                <a:latin typeface="+mn-lt"/>
              </a:rPr>
              <a:t>Broadening our conceptualization of sustainability: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CA1B8B-6E6B-B598-197B-D8DD5C7E6E8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88461" y="2983832"/>
            <a:ext cx="4449712" cy="340100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800" dirty="0"/>
              <a:t>Change ideas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Continuous improvement (CI) practices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Network aim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Collaboration for improvement within schools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Collaboration for improvement across schools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Teachers’ professional networks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09E6B5-89CA-D529-238B-778E93F499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8BEE5C0-95EF-66A0-811E-F85D44CAF5B7}"/>
              </a:ext>
            </a:extLst>
          </p:cNvPr>
          <p:cNvSpPr txBox="1">
            <a:spLocks/>
          </p:cNvSpPr>
          <p:nvPr/>
        </p:nvSpPr>
        <p:spPr>
          <a:xfrm>
            <a:off x="1234788" y="524108"/>
            <a:ext cx="9150675" cy="1427585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Planning for lasting impact:</a:t>
            </a:r>
            <a:br>
              <a:rPr lang="en-US" dirty="0"/>
            </a:br>
            <a:r>
              <a:rPr lang="en-US" dirty="0"/>
              <a:t>The “sustainability” challenge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052EA5-D88A-DA1A-5100-C07FB6D9C794}"/>
              </a:ext>
            </a:extLst>
          </p:cNvPr>
          <p:cNvSpPr txBox="1"/>
          <p:nvPr/>
        </p:nvSpPr>
        <p:spPr>
          <a:xfrm>
            <a:off x="1203960" y="4491869"/>
            <a:ext cx="1341120" cy="64633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Sustaining a network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A223D9-DAB7-A55B-3C01-990BD77DF37D}"/>
              </a:ext>
            </a:extLst>
          </p:cNvPr>
          <p:cNvSpPr txBox="1"/>
          <p:nvPr/>
        </p:nvSpPr>
        <p:spPr>
          <a:xfrm>
            <a:off x="3122711" y="4214869"/>
            <a:ext cx="2680829" cy="120032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Sustaining the impact of this work at the individual, school, and/or system level 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F7833D64-519A-6773-0244-BFFECAF9CF01}"/>
              </a:ext>
            </a:extLst>
          </p:cNvPr>
          <p:cNvSpPr/>
          <p:nvPr/>
        </p:nvSpPr>
        <p:spPr>
          <a:xfrm>
            <a:off x="2614210" y="4516544"/>
            <a:ext cx="487680" cy="460326"/>
          </a:xfrm>
          <a:prstGeom prst="right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B60297-1B81-E8F4-B183-F64915B37BC5}"/>
              </a:ext>
            </a:extLst>
          </p:cNvPr>
          <p:cNvSpPr txBox="1"/>
          <p:nvPr/>
        </p:nvSpPr>
        <p:spPr>
          <a:xfrm>
            <a:off x="8550879" y="2729791"/>
            <a:ext cx="2775201" cy="64633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What aspects of this work might stick?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AB2045-6C7A-D7BD-DD00-B9E41DC62478}"/>
              </a:ext>
            </a:extLst>
          </p:cNvPr>
          <p:cNvSpPr txBox="1"/>
          <p:nvPr/>
        </p:nvSpPr>
        <p:spPr>
          <a:xfrm>
            <a:off x="1097279" y="1940537"/>
            <a:ext cx="9618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itchFamily="2" charset="2"/>
              </a:rPr>
              <a:t>To what extent did NSI transform the educators, schools, and systems with which they worked?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2862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AA83A-A75D-A94A-0A13-4AEBF1854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BBAD7-A6C8-ACDF-F78F-E85C459CD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aspects of NSI practice do hub leaders aim to sustain?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DE3EE-1DA6-514F-4E0F-135DFF5B52A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22C4FB1-D7D7-9F49-E1F1-64C2440C46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306082"/>
              </p:ext>
            </p:extLst>
          </p:nvPr>
        </p:nvGraphicFramePr>
        <p:xfrm>
          <a:off x="1572509" y="1931437"/>
          <a:ext cx="9611304" cy="330016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601884">
                  <a:extLst>
                    <a:ext uri="{9D8B030D-6E8A-4147-A177-3AD203B41FA5}">
                      <a16:colId xmlns:a16="http://schemas.microsoft.com/office/drawing/2014/main" val="3855715771"/>
                    </a:ext>
                  </a:extLst>
                </a:gridCol>
                <a:gridCol w="1601884">
                  <a:extLst>
                    <a:ext uri="{9D8B030D-6E8A-4147-A177-3AD203B41FA5}">
                      <a16:colId xmlns:a16="http://schemas.microsoft.com/office/drawing/2014/main" val="4250634955"/>
                    </a:ext>
                  </a:extLst>
                </a:gridCol>
                <a:gridCol w="1601884">
                  <a:extLst>
                    <a:ext uri="{9D8B030D-6E8A-4147-A177-3AD203B41FA5}">
                      <a16:colId xmlns:a16="http://schemas.microsoft.com/office/drawing/2014/main" val="956414921"/>
                    </a:ext>
                  </a:extLst>
                </a:gridCol>
                <a:gridCol w="1601884">
                  <a:extLst>
                    <a:ext uri="{9D8B030D-6E8A-4147-A177-3AD203B41FA5}">
                      <a16:colId xmlns:a16="http://schemas.microsoft.com/office/drawing/2014/main" val="246253063"/>
                    </a:ext>
                  </a:extLst>
                </a:gridCol>
                <a:gridCol w="1601884">
                  <a:extLst>
                    <a:ext uri="{9D8B030D-6E8A-4147-A177-3AD203B41FA5}">
                      <a16:colId xmlns:a16="http://schemas.microsoft.com/office/drawing/2014/main" val="3766283239"/>
                    </a:ext>
                  </a:extLst>
                </a:gridCol>
                <a:gridCol w="1601884">
                  <a:extLst>
                    <a:ext uri="{9D8B030D-6E8A-4147-A177-3AD203B41FA5}">
                      <a16:colId xmlns:a16="http://schemas.microsoft.com/office/drawing/2014/main" val="1338830799"/>
                    </a:ext>
                  </a:extLst>
                </a:gridCol>
              </a:tblGrid>
              <a:tr h="93051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Network aim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CI processes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Change idea(s)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Within school collaboration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Across school collaboration</a:t>
                      </a: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 of network hubs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82204786"/>
                  </a:ext>
                </a:extLst>
              </a:tr>
              <a:tr h="4739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48102313"/>
                  </a:ext>
                </a:extLst>
              </a:tr>
              <a:tr h="4739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02435173"/>
                  </a:ext>
                </a:extLst>
              </a:tr>
              <a:tr h="4739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24611553"/>
                  </a:ext>
                </a:extLst>
              </a:tr>
              <a:tr h="4739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4684914"/>
                  </a:ext>
                </a:extLst>
              </a:tr>
              <a:tr h="4739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28435574"/>
                  </a:ext>
                </a:extLst>
              </a:tr>
            </a:tbl>
          </a:graphicData>
        </a:graphic>
      </p:graphicFrame>
      <p:pic>
        <p:nvPicPr>
          <p:cNvPr id="11" name="Graphic 10" descr="Checkbox Checked with solid fill">
            <a:extLst>
              <a:ext uri="{FF2B5EF4-FFF2-40B4-BE49-F238E27FC236}">
                <a16:creationId xmlns:a16="http://schemas.microsoft.com/office/drawing/2014/main" id="{BF7F06FD-C3D4-FDF4-15E4-94B4111E1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90298" y="2713371"/>
            <a:ext cx="758042" cy="758042"/>
          </a:xfrm>
          <a:prstGeom prst="rect">
            <a:avLst/>
          </a:prstGeom>
        </p:spPr>
      </p:pic>
      <p:pic>
        <p:nvPicPr>
          <p:cNvPr id="12" name="Graphic 11" descr="Checkbox Checked with solid fill">
            <a:extLst>
              <a:ext uri="{FF2B5EF4-FFF2-40B4-BE49-F238E27FC236}">
                <a16:creationId xmlns:a16="http://schemas.microsoft.com/office/drawing/2014/main" id="{9CF5A93F-86AE-D9A9-CA96-796C2B40C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69924" y="2713371"/>
            <a:ext cx="758042" cy="758042"/>
          </a:xfrm>
          <a:prstGeom prst="rect">
            <a:avLst/>
          </a:prstGeom>
        </p:spPr>
      </p:pic>
      <p:pic>
        <p:nvPicPr>
          <p:cNvPr id="14" name="Graphic 13" descr="Checkbox Checked with solid fill">
            <a:extLst>
              <a:ext uri="{FF2B5EF4-FFF2-40B4-BE49-F238E27FC236}">
                <a16:creationId xmlns:a16="http://schemas.microsoft.com/office/drawing/2014/main" id="{482FAC9D-65E4-0AB1-0A04-5DA7F64EF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49550" y="2713371"/>
            <a:ext cx="758042" cy="758042"/>
          </a:xfrm>
          <a:prstGeom prst="rect">
            <a:avLst/>
          </a:prstGeom>
        </p:spPr>
      </p:pic>
      <p:pic>
        <p:nvPicPr>
          <p:cNvPr id="15" name="Graphic 14" descr="Checkbox Checked with solid fill">
            <a:extLst>
              <a:ext uri="{FF2B5EF4-FFF2-40B4-BE49-F238E27FC236}">
                <a16:creationId xmlns:a16="http://schemas.microsoft.com/office/drawing/2014/main" id="{CE1A6E18-936B-A996-932E-15D98B145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83014" y="2713371"/>
            <a:ext cx="758042" cy="758042"/>
          </a:xfrm>
          <a:prstGeom prst="rect">
            <a:avLst/>
          </a:prstGeom>
        </p:spPr>
      </p:pic>
      <p:pic>
        <p:nvPicPr>
          <p:cNvPr id="16" name="Graphic 15" descr="Checkbox Checked with solid fill">
            <a:extLst>
              <a:ext uri="{FF2B5EF4-FFF2-40B4-BE49-F238E27FC236}">
                <a16:creationId xmlns:a16="http://schemas.microsoft.com/office/drawing/2014/main" id="{CF856D46-3A75-3E07-F302-580F15C8D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69924" y="3210156"/>
            <a:ext cx="758042" cy="758042"/>
          </a:xfrm>
          <a:prstGeom prst="rect">
            <a:avLst/>
          </a:prstGeom>
        </p:spPr>
      </p:pic>
      <p:pic>
        <p:nvPicPr>
          <p:cNvPr id="17" name="Graphic 16" descr="Checkbox Checked with solid fill">
            <a:extLst>
              <a:ext uri="{FF2B5EF4-FFF2-40B4-BE49-F238E27FC236}">
                <a16:creationId xmlns:a16="http://schemas.microsoft.com/office/drawing/2014/main" id="{662B6529-8935-1EF4-71C2-74690A74F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49550" y="3210156"/>
            <a:ext cx="758042" cy="758042"/>
          </a:xfrm>
          <a:prstGeom prst="rect">
            <a:avLst/>
          </a:prstGeom>
        </p:spPr>
      </p:pic>
      <p:pic>
        <p:nvPicPr>
          <p:cNvPr id="18" name="Graphic 17" descr="Checkbox Checked with solid fill">
            <a:extLst>
              <a:ext uri="{FF2B5EF4-FFF2-40B4-BE49-F238E27FC236}">
                <a16:creationId xmlns:a16="http://schemas.microsoft.com/office/drawing/2014/main" id="{53C4340F-C430-7FE6-08A3-DBC536FE3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83014" y="3210156"/>
            <a:ext cx="758042" cy="758042"/>
          </a:xfrm>
          <a:prstGeom prst="rect">
            <a:avLst/>
          </a:prstGeom>
        </p:spPr>
      </p:pic>
      <p:pic>
        <p:nvPicPr>
          <p:cNvPr id="19" name="Graphic 18" descr="Checkbox Checked with solid fill">
            <a:extLst>
              <a:ext uri="{FF2B5EF4-FFF2-40B4-BE49-F238E27FC236}">
                <a16:creationId xmlns:a16="http://schemas.microsoft.com/office/drawing/2014/main" id="{4AB3593C-8C12-B490-64C6-777F42D22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90298" y="3683190"/>
            <a:ext cx="758042" cy="758042"/>
          </a:xfrm>
          <a:prstGeom prst="rect">
            <a:avLst/>
          </a:prstGeom>
        </p:spPr>
      </p:pic>
      <p:pic>
        <p:nvPicPr>
          <p:cNvPr id="20" name="Graphic 19" descr="Checkbox Checked with solid fill">
            <a:extLst>
              <a:ext uri="{FF2B5EF4-FFF2-40B4-BE49-F238E27FC236}">
                <a16:creationId xmlns:a16="http://schemas.microsoft.com/office/drawing/2014/main" id="{01FC923B-26CC-AA7A-C76B-3A9F913CE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69924" y="3683190"/>
            <a:ext cx="758042" cy="758042"/>
          </a:xfrm>
          <a:prstGeom prst="rect">
            <a:avLst/>
          </a:prstGeom>
        </p:spPr>
      </p:pic>
      <p:pic>
        <p:nvPicPr>
          <p:cNvPr id="21" name="Graphic 20" descr="Checkbox Checked with solid fill">
            <a:extLst>
              <a:ext uri="{FF2B5EF4-FFF2-40B4-BE49-F238E27FC236}">
                <a16:creationId xmlns:a16="http://schemas.microsoft.com/office/drawing/2014/main" id="{631F4C28-07AB-217D-C510-C541CFDCC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49550" y="3683190"/>
            <a:ext cx="758042" cy="758042"/>
          </a:xfrm>
          <a:prstGeom prst="rect">
            <a:avLst/>
          </a:prstGeom>
        </p:spPr>
      </p:pic>
      <p:pic>
        <p:nvPicPr>
          <p:cNvPr id="22" name="Graphic 21" descr="Checkbox Checked with solid fill">
            <a:extLst>
              <a:ext uri="{FF2B5EF4-FFF2-40B4-BE49-F238E27FC236}">
                <a16:creationId xmlns:a16="http://schemas.microsoft.com/office/drawing/2014/main" id="{56E5CDC7-9711-2FC7-6B4F-AA3B48AB8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83014" y="3706941"/>
            <a:ext cx="758042" cy="758042"/>
          </a:xfrm>
          <a:prstGeom prst="rect">
            <a:avLst/>
          </a:prstGeom>
        </p:spPr>
      </p:pic>
      <p:pic>
        <p:nvPicPr>
          <p:cNvPr id="23" name="Graphic 22" descr="Checkbox Checked with solid fill">
            <a:extLst>
              <a:ext uri="{FF2B5EF4-FFF2-40B4-BE49-F238E27FC236}">
                <a16:creationId xmlns:a16="http://schemas.microsoft.com/office/drawing/2014/main" id="{DE918F17-D763-F887-3F24-B91DF84B2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62640" y="3683190"/>
            <a:ext cx="758042" cy="758042"/>
          </a:xfrm>
          <a:prstGeom prst="rect">
            <a:avLst/>
          </a:prstGeom>
        </p:spPr>
      </p:pic>
      <p:pic>
        <p:nvPicPr>
          <p:cNvPr id="24" name="Graphic 23" descr="Checkbox Checked with solid fill">
            <a:extLst>
              <a:ext uri="{FF2B5EF4-FFF2-40B4-BE49-F238E27FC236}">
                <a16:creationId xmlns:a16="http://schemas.microsoft.com/office/drawing/2014/main" id="{E8545012-FA85-2063-028A-6342B706B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90298" y="4157075"/>
            <a:ext cx="758042" cy="758042"/>
          </a:xfrm>
          <a:prstGeom prst="rect">
            <a:avLst/>
          </a:prstGeom>
        </p:spPr>
      </p:pic>
      <p:pic>
        <p:nvPicPr>
          <p:cNvPr id="25" name="Graphic 24" descr="Checkbox Checked with solid fill">
            <a:extLst>
              <a:ext uri="{FF2B5EF4-FFF2-40B4-BE49-F238E27FC236}">
                <a16:creationId xmlns:a16="http://schemas.microsoft.com/office/drawing/2014/main" id="{CDF04969-BB9F-CC55-FCFE-FF13129F4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69924" y="4157075"/>
            <a:ext cx="758042" cy="758042"/>
          </a:xfrm>
          <a:prstGeom prst="rect">
            <a:avLst/>
          </a:prstGeom>
        </p:spPr>
      </p:pic>
      <p:pic>
        <p:nvPicPr>
          <p:cNvPr id="26" name="Graphic 25" descr="Checkbox Checked with solid fill">
            <a:extLst>
              <a:ext uri="{FF2B5EF4-FFF2-40B4-BE49-F238E27FC236}">
                <a16:creationId xmlns:a16="http://schemas.microsoft.com/office/drawing/2014/main" id="{BF75BA60-E34C-852D-1079-DFAE6F15D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49550" y="4157075"/>
            <a:ext cx="758042" cy="75804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463825A-0B51-0548-822C-5D2EA51362D2}"/>
              </a:ext>
            </a:extLst>
          </p:cNvPr>
          <p:cNvSpPr txBox="1"/>
          <p:nvPr/>
        </p:nvSpPr>
        <p:spPr>
          <a:xfrm>
            <a:off x="1828800" y="5498123"/>
            <a:ext cx="9355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addition to the above clusters, </a:t>
            </a:r>
            <a:r>
              <a:rPr lang="en-US" b="1" u="sng" dirty="0"/>
              <a:t>6 network hubs</a:t>
            </a:r>
            <a:r>
              <a:rPr lang="en-US" dirty="0"/>
              <a:t> were focused on sustaining 1-2 areas of their work, but these areas of focus varied by hub. </a:t>
            </a:r>
          </a:p>
        </p:txBody>
      </p:sp>
      <p:pic>
        <p:nvPicPr>
          <p:cNvPr id="5" name="Graphic 4" descr="Stop outline">
            <a:extLst>
              <a:ext uri="{FF2B5EF4-FFF2-40B4-BE49-F238E27FC236}">
                <a16:creationId xmlns:a16="http://schemas.microsoft.com/office/drawing/2014/main" id="{7883BA3E-3623-2A38-D859-688906CED6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77988" y="4747464"/>
            <a:ext cx="541914" cy="541914"/>
          </a:xfrm>
          <a:prstGeom prst="rect">
            <a:avLst/>
          </a:prstGeom>
        </p:spPr>
      </p:pic>
      <p:pic>
        <p:nvPicPr>
          <p:cNvPr id="6" name="Graphic 5" descr="Stop outline">
            <a:extLst>
              <a:ext uri="{FF2B5EF4-FFF2-40B4-BE49-F238E27FC236}">
                <a16:creationId xmlns:a16="http://schemas.microsoft.com/office/drawing/2014/main" id="{82C3809B-5990-8D5A-9A3C-B0A60599C6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98362" y="4751208"/>
            <a:ext cx="541914" cy="541914"/>
          </a:xfrm>
          <a:prstGeom prst="rect">
            <a:avLst/>
          </a:prstGeom>
        </p:spPr>
      </p:pic>
      <p:pic>
        <p:nvPicPr>
          <p:cNvPr id="7" name="Graphic 6" descr="Stop outline">
            <a:extLst>
              <a:ext uri="{FF2B5EF4-FFF2-40B4-BE49-F238E27FC236}">
                <a16:creationId xmlns:a16="http://schemas.microsoft.com/office/drawing/2014/main" id="{1EAB7A5F-41BB-0044-3875-01E815ECE2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57614" y="4747464"/>
            <a:ext cx="541914" cy="541914"/>
          </a:xfrm>
          <a:prstGeom prst="rect">
            <a:avLst/>
          </a:prstGeom>
        </p:spPr>
      </p:pic>
      <p:pic>
        <p:nvPicPr>
          <p:cNvPr id="9" name="Graphic 8" descr="Stop outline">
            <a:extLst>
              <a:ext uri="{FF2B5EF4-FFF2-40B4-BE49-F238E27FC236}">
                <a16:creationId xmlns:a16="http://schemas.microsoft.com/office/drawing/2014/main" id="{8114213E-698B-BD8D-DF52-C3BDC72858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91078" y="4739273"/>
            <a:ext cx="541914" cy="541914"/>
          </a:xfrm>
          <a:prstGeom prst="rect">
            <a:avLst/>
          </a:prstGeom>
        </p:spPr>
      </p:pic>
      <p:pic>
        <p:nvPicPr>
          <p:cNvPr id="10" name="Graphic 9" descr="Stop outline">
            <a:extLst>
              <a:ext uri="{FF2B5EF4-FFF2-40B4-BE49-F238E27FC236}">
                <a16:creationId xmlns:a16="http://schemas.microsoft.com/office/drawing/2014/main" id="{F9008463-A6B4-489F-8EFE-2FA1589FDD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95531" y="4739791"/>
            <a:ext cx="541914" cy="5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75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1509-666F-1216-0AAC-731A89C29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Ahead: Next Steps in Our Research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67B6D-44C9-060D-CA75-93088036808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Continuing data collection</a:t>
            </a:r>
          </a:p>
          <a:p>
            <a:pPr lvl="1"/>
            <a:r>
              <a:rPr lang="en-US" sz="1800" dirty="0"/>
              <a:t>Network Health Survey</a:t>
            </a:r>
          </a:p>
          <a:p>
            <a:pPr lvl="1"/>
            <a:r>
              <a:rPr lang="en-US" sz="1800" dirty="0"/>
              <a:t>Sustained Impact: Hub leader interviews &amp; network case studies</a:t>
            </a:r>
          </a:p>
          <a:p>
            <a:r>
              <a:rPr lang="en-US" dirty="0"/>
              <a:t>Explore the relationship between hub leadership, network health and development, and educator and student outcomes</a:t>
            </a:r>
          </a:p>
          <a:p>
            <a:r>
              <a:rPr lang="en-US" dirty="0"/>
              <a:t>Practical resources to support professional learning and network development</a:t>
            </a:r>
          </a:p>
          <a:p>
            <a:r>
              <a:rPr lang="en-US" dirty="0"/>
              <a:t>A series of academic papers addressing the content of these discussions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55C86-4CA2-402D-BC40-7AE58DF8B62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261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97761-0B88-A5E8-0B78-C39173D05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583" y="737115"/>
            <a:ext cx="4640418" cy="5407091"/>
          </a:xfrm>
        </p:spPr>
        <p:txBody>
          <a:bodyPr/>
          <a:lstStyle/>
          <a:p>
            <a:r>
              <a:rPr lang="en-US" dirty="0"/>
              <a:t>Purpose: </a:t>
            </a:r>
            <a:br>
              <a:rPr lang="en-US" dirty="0"/>
            </a:br>
            <a:r>
              <a:rPr lang="en-US" dirty="0"/>
              <a:t>Spotlight the work of NSI hub leaders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A04E6-CD61-B962-4287-DEC1993C32D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88461" y="737115"/>
            <a:ext cx="4449712" cy="5407091"/>
          </a:xfrm>
        </p:spPr>
        <p:txBody>
          <a:bodyPr/>
          <a:lstStyle/>
          <a:p>
            <a:r>
              <a:rPr lang="en-US" dirty="0"/>
              <a:t>Opening up the “black box” of hub leadership </a:t>
            </a:r>
          </a:p>
          <a:p>
            <a:r>
              <a:rPr lang="en-US" dirty="0"/>
              <a:t>Three hub leader challenges: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Managing inward and outward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Navigating shifting environmental contexts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Designing for lasting impact</a:t>
            </a:r>
          </a:p>
          <a:p>
            <a:r>
              <a:rPr lang="en-US" dirty="0"/>
              <a:t>Looking ahead: Next steps in our research 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4601E-33F5-5714-867D-A0B584DA7C1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455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F457E-60F7-9028-FEDA-8A9794AED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up the “black box” of hub leadership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EDED82-B24D-EE74-95CD-96247D2CD1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10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70D1F-F8DB-B271-64FA-BC62BDE50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DF452-839D-CADF-14C5-57F05C7D2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and who are hub leaders?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42482-123F-342D-8FD2-92F5F82A5E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Content Placeholder 6" descr="A diagram of a network culture&#10;&#10;Description automatically generated">
            <a:extLst>
              <a:ext uri="{FF2B5EF4-FFF2-40B4-BE49-F238E27FC236}">
                <a16:creationId xmlns:a16="http://schemas.microsoft.com/office/drawing/2014/main" id="{B7519A7A-845D-6D51-C6C5-9F8BBFC364A5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rcRect t="3948" b="28790"/>
          <a:stretch/>
        </p:blipFill>
        <p:spPr>
          <a:xfrm>
            <a:off x="1643012" y="2108200"/>
            <a:ext cx="8166201" cy="411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98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B8173-6E30-BEC6-D180-0F8678976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D8320-CEDF-D9F3-EB79-1F04D8616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and who are hub leaders?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889D7-C611-CF4E-E998-CC01D5FDA8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Within the NSI portfolio, the answer to this question is not so straightforward. Out of 212 hub members who participated in the 2024 Network Health Survey</a:t>
            </a:r>
          </a:p>
          <a:p>
            <a:r>
              <a:rPr lang="en-US" dirty="0"/>
              <a:t>We documented </a:t>
            </a:r>
            <a:r>
              <a:rPr lang="en-US" b="1" dirty="0"/>
              <a:t>151 distinct role titles</a:t>
            </a:r>
          </a:p>
          <a:p>
            <a:r>
              <a:rPr lang="en-US" dirty="0"/>
              <a:t>A plurality of respondents (</a:t>
            </a:r>
            <a:r>
              <a:rPr lang="en-US" b="1" dirty="0"/>
              <a:t>43%</a:t>
            </a:r>
            <a:r>
              <a:rPr lang="en-US" dirty="0"/>
              <a:t>) shared that their role spanned </a:t>
            </a:r>
            <a:r>
              <a:rPr lang="en-US" b="1" dirty="0"/>
              <a:t>executive, managerial, and technical responsibilities</a:t>
            </a:r>
            <a:r>
              <a:rPr lang="en-US" dirty="0"/>
              <a:t> within the network</a:t>
            </a:r>
          </a:p>
          <a:p>
            <a:pPr marL="0" indent="0">
              <a:buNone/>
            </a:pPr>
            <a:r>
              <a:rPr lang="en-US" dirty="0"/>
              <a:t>Of the 262 hub members who participated in the 2020-2021 Network Health Survey:</a:t>
            </a:r>
          </a:p>
          <a:p>
            <a:r>
              <a:rPr lang="en-US" dirty="0"/>
              <a:t>48% had </a:t>
            </a:r>
            <a:r>
              <a:rPr lang="en-US" b="1" dirty="0"/>
              <a:t>less than two years of experience </a:t>
            </a:r>
            <a:r>
              <a:rPr lang="en-US" dirty="0"/>
              <a:t>in network leadership</a:t>
            </a:r>
          </a:p>
          <a:p>
            <a:r>
              <a:rPr lang="en-US" dirty="0"/>
              <a:t>Only 60% reported they had formal leadership preparation. Of those 60%, the majority </a:t>
            </a:r>
            <a:r>
              <a:rPr lang="en-US" b="1" dirty="0"/>
              <a:t>came into the hub through school or district leadership pipelines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0EF5F-6A72-5F97-F89E-BC8ED49058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774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029D6-2A58-4DC1-0976-459117AE0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practical work of hub leadership?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A3DD6-9B81-161D-645C-C6AEB5C827C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Domains of practical work include:</a:t>
            </a:r>
          </a:p>
          <a:p>
            <a:pPr lvl="1"/>
            <a:r>
              <a:rPr lang="en-US" dirty="0"/>
              <a:t>Supporting improvement activity within the network</a:t>
            </a:r>
          </a:p>
          <a:p>
            <a:pPr lvl="1"/>
            <a:r>
              <a:rPr lang="en-US" dirty="0"/>
              <a:t>Developing and managing the NSI’s hub</a:t>
            </a:r>
          </a:p>
          <a:p>
            <a:pPr lvl="1"/>
            <a:r>
              <a:rPr lang="en-US" dirty="0"/>
              <a:t>Building and managing the network</a:t>
            </a:r>
          </a:p>
          <a:p>
            <a:pPr lvl="1"/>
            <a:r>
              <a:rPr lang="en-US" dirty="0"/>
              <a:t>Managing relationships external to the NSI</a:t>
            </a:r>
          </a:p>
          <a:p>
            <a:pPr lvl="1"/>
            <a:r>
              <a:rPr lang="en-US" dirty="0"/>
              <a:t>Integrating equity in the NSI</a:t>
            </a:r>
          </a:p>
          <a:p>
            <a:pPr lvl="1"/>
            <a:r>
              <a:rPr lang="en-US" dirty="0"/>
              <a:t>Analyzing and improving the NSI</a:t>
            </a:r>
          </a:p>
          <a:p>
            <a:pPr lvl="1"/>
            <a:r>
              <a:rPr lang="en-US" dirty="0"/>
              <a:t>“Putting out fires”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4C212-917B-F6EA-FF55-67736E8FAD1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545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B110E-7E9A-4403-6023-81F396A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challenges of hub leadership?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3FF57-C223-86FA-0802-10F332C01E0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7D8F3D9-05BA-F332-D563-6786D040A38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50153" y="2108722"/>
            <a:ext cx="8552264" cy="4119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Three big categories: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dirty="0"/>
              <a:t>Working in an emerging and underdeveloped professional field</a:t>
            </a:r>
          </a:p>
          <a:p>
            <a:pPr marL="457200" indent="-457200">
              <a:buAutoNum type="arabicPeriod"/>
            </a:pPr>
            <a:r>
              <a:rPr lang="en-US" dirty="0"/>
              <a:t>Conventional challenges of change management</a:t>
            </a:r>
          </a:p>
          <a:p>
            <a:pPr marL="457200" indent="-457200">
              <a:buAutoNum type="arabicPeriod"/>
            </a:pPr>
            <a:r>
              <a:rPr lang="en-US" dirty="0"/>
              <a:t>Managing temporary adhocracies in established educational contexts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Three specific examples:</a:t>
            </a:r>
          </a:p>
          <a:p>
            <a:pPr marL="457200" indent="-457200">
              <a:buAutoNum type="arabicPeriod"/>
            </a:pPr>
            <a:r>
              <a:rPr lang="en-US" dirty="0"/>
              <a:t>Managing inward and outward (i.e., system alignment)</a:t>
            </a:r>
          </a:p>
          <a:p>
            <a:pPr marL="457200" indent="-457200">
              <a:buAutoNum type="arabicPeriod"/>
            </a:pPr>
            <a:r>
              <a:rPr lang="en-US" dirty="0"/>
              <a:t>Navigating shifting environmental contexts</a:t>
            </a:r>
          </a:p>
          <a:p>
            <a:pPr marL="457200" indent="-457200">
              <a:buAutoNum type="arabicPeriod"/>
            </a:pPr>
            <a:r>
              <a:rPr lang="en-US" dirty="0"/>
              <a:t>Designing for lasting impact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669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F20B5-EBD8-9CB9-33B3-57244F55F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inward and outward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F58FA-AB18-8912-9A0E-E625175E5D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The “system alignment” challenge</a:t>
            </a:r>
          </a:p>
        </p:txBody>
      </p:sp>
    </p:spTree>
    <p:extLst>
      <p:ext uri="{BB962C8B-B14F-4D97-AF65-F5344CB8AC3E}">
        <p14:creationId xmlns:p14="http://schemas.microsoft.com/office/powerpoint/2010/main" val="3216883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02A6F-AB05-B22B-7197-8D452F493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inward and outward:</a:t>
            </a:r>
            <a:br>
              <a:rPr lang="en-US" dirty="0"/>
            </a:br>
            <a:r>
              <a:rPr lang="en-US" dirty="0"/>
              <a:t>The “system alignment”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3D88F-9C3B-923D-D555-A58280B07D1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Hub leaders must work to simultaneously craft coherence among schools within the network and ensure their work is prioritized within their broader district context.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dirty="0"/>
              <a:t>Most hub leaders have no formal authority over network schools</a:t>
            </a:r>
          </a:p>
          <a:p>
            <a:r>
              <a:rPr lang="en-US" dirty="0"/>
              <a:t>Separation from district authority can facilitate trust</a:t>
            </a:r>
          </a:p>
          <a:p>
            <a:r>
              <a:rPr lang="en-US" dirty="0"/>
              <a:t>Participation in network activities is largely voluntary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dirty="0"/>
              <a:t>Two measures on NHDS related to this issue:</a:t>
            </a:r>
          </a:p>
          <a:p>
            <a:r>
              <a:rPr lang="en-US" dirty="0"/>
              <a:t>Alignment to school priorities</a:t>
            </a:r>
          </a:p>
          <a:p>
            <a:r>
              <a:rPr lang="en-US" dirty="0"/>
              <a:t>Alignment to district priorities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946AA-AEF6-DB8A-CA81-8B628008012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41757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8696B"/>
      </a:accent1>
      <a:accent2>
        <a:srgbClr val="95B8BF"/>
      </a:accent2>
      <a:accent3>
        <a:srgbClr val="BFD4D9"/>
      </a:accent3>
      <a:accent4>
        <a:srgbClr val="5B4839"/>
      </a:accent4>
      <a:accent5>
        <a:srgbClr val="C3A398"/>
      </a:accent5>
      <a:accent6>
        <a:srgbClr val="CA553E"/>
      </a:accent6>
      <a:hlink>
        <a:srgbClr val="0563C1"/>
      </a:hlink>
      <a:folHlink>
        <a:srgbClr val="954F72"/>
      </a:folHlink>
    </a:clrScheme>
    <a:fontScheme name="Custom 30">
      <a:majorFont>
        <a:latin typeface="Tisa Offc Serif Pro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M78544816_Win32_SL_V10" id="{8934A6D9-B969-498F-A646-4B502FD69C4E}" vid="{AA78C1C8-456D-41A9-83FC-BC8B9A8EE3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AE0208-DBD5-43E1-AC6B-D2AD9623F0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DD27D0-5B6E-4A0E-95B2-BB37F9D8861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A98CD342-50C4-441F-B4A3-7D5ADB05713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5544</TotalTime>
  <Words>994</Words>
  <Application>Microsoft Macintosh PowerPoint</Application>
  <PresentationFormat>Widescreen</PresentationFormat>
  <Paragraphs>170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Tisa Offc Serif Pro</vt:lpstr>
      <vt:lpstr>Univers Light</vt:lpstr>
      <vt:lpstr>Wingdings</vt:lpstr>
      <vt:lpstr>Custom</vt:lpstr>
      <vt:lpstr>The Central Role of Hub Leaders in the Development and Sustained Impact of NSI</vt:lpstr>
      <vt:lpstr>Purpose:  Spotlight the work of NSI hub leaders</vt:lpstr>
      <vt:lpstr>Opening up the “black box” of hub leadership</vt:lpstr>
      <vt:lpstr>What and who are hub leaders?</vt:lpstr>
      <vt:lpstr>What and who are hub leaders?</vt:lpstr>
      <vt:lpstr>What is the practical work of hub leadership?</vt:lpstr>
      <vt:lpstr>What are the challenges of hub leadership?</vt:lpstr>
      <vt:lpstr>Managing inward and outward</vt:lpstr>
      <vt:lpstr>Managing inward and outward: The “system alignment” challenge</vt:lpstr>
      <vt:lpstr>What are we learning about the NSI with strong alignment?</vt:lpstr>
      <vt:lpstr>How does system alignment matter for NSI?</vt:lpstr>
      <vt:lpstr>Navigating shifting environmental contexts</vt:lpstr>
      <vt:lpstr>Navigating shifting environmental contexts: The “equity” challenge</vt:lpstr>
      <vt:lpstr>How did hub leaders respond to the increased press for equity?</vt:lpstr>
      <vt:lpstr>Planning for lasting impact</vt:lpstr>
      <vt:lpstr>Broadening our conceptualization of sustainability:    </vt:lpstr>
      <vt:lpstr>What aspects of NSI practice do hub leaders aim to sustain?</vt:lpstr>
      <vt:lpstr>Looking Ahead: Next Steps in Our Research Agenda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presentation</dc:title>
  <cp:lastModifiedBy>Duff, Megan</cp:lastModifiedBy>
  <cp:revision>14</cp:revision>
  <dcterms:created xsi:type="dcterms:W3CDTF">2024-01-11T18:09:01Z</dcterms:created>
  <dcterms:modified xsi:type="dcterms:W3CDTF">2024-11-08T16:28:07Z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